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08" r:id="rId2"/>
  </p:sldMasterIdLst>
  <p:sldIdLst>
    <p:sldId id="270" r:id="rId3"/>
    <p:sldId id="280" r:id="rId4"/>
    <p:sldId id="271" r:id="rId5"/>
    <p:sldId id="262" r:id="rId6"/>
    <p:sldId id="273" r:id="rId7"/>
    <p:sldId id="263" r:id="rId8"/>
    <p:sldId id="274" r:id="rId9"/>
    <p:sldId id="275" r:id="rId10"/>
    <p:sldId id="276" r:id="rId11"/>
    <p:sldId id="281" r:id="rId12"/>
    <p:sldId id="277" r:id="rId13"/>
    <p:sldId id="272" r:id="rId14"/>
    <p:sldId id="279" r:id="rId15"/>
    <p:sldId id="258" r:id="rId16"/>
  </p:sldIdLst>
  <p:sldSz cx="9144000" cy="6858000" type="screen4x3"/>
  <p:notesSz cx="6858000" cy="9144000"/>
  <p:custDataLst>
    <p:tags r:id="rId1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792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Grading Breakdown</c:v>
                </c:pt>
              </c:strCache>
            </c:strRef>
          </c:tx>
          <c:cat>
            <c:strRef>
              <c:f>Sheet1!$A$2:$A$4</c:f>
              <c:strCache>
                <c:ptCount val="3"/>
                <c:pt idx="0">
                  <c:v>Homework</c:v>
                </c:pt>
                <c:pt idx="1">
                  <c:v>Classwork</c:v>
                </c:pt>
                <c:pt idx="2">
                  <c:v>Exams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20</c:v>
                </c:pt>
                <c:pt idx="1">
                  <c:v>40</c:v>
                </c:pt>
                <c:pt idx="2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B55-468D-BE74-87FF81AE7C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7580783652043497"/>
          <c:y val="0.64220365311478922"/>
          <c:w val="0.28371597300337459"/>
          <c:h val="0.27786196368311106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54DA82A-3BCD-45D5-94ED-687FE3BF422F}" type="doc">
      <dgm:prSet loTypeId="urn:microsoft.com/office/officeart/2005/8/layout/chevronAccent+Icon" loCatId="process" qsTypeId="urn:microsoft.com/office/officeart/2005/8/quickstyle/simple1" qsCatId="simple" csTypeId="urn:microsoft.com/office/officeart/2005/8/colors/accent1_2" csCatId="accent1" phldr="1"/>
      <dgm:spPr/>
    </dgm:pt>
    <dgm:pt modelId="{A0A06BDC-B9B6-4160-81D0-6CE0343C7FC3}">
      <dgm:prSet phldrT="[Text]"/>
      <dgm:spPr/>
      <dgm:t>
        <a:bodyPr/>
        <a:lstStyle/>
        <a:p>
          <a:r>
            <a:rPr lang="en-US" dirty="0"/>
            <a:t>Pretend the class is out of 100 Points…</a:t>
          </a:r>
        </a:p>
      </dgm:t>
    </dgm:pt>
    <dgm:pt modelId="{0BEE1192-8DA4-4C05-87DE-21B1A720F5E8}" type="parTrans" cxnId="{41ECDE20-4E87-4459-AE0D-8D8ECE2F4712}">
      <dgm:prSet/>
      <dgm:spPr/>
      <dgm:t>
        <a:bodyPr/>
        <a:lstStyle/>
        <a:p>
          <a:endParaRPr lang="en-US"/>
        </a:p>
      </dgm:t>
    </dgm:pt>
    <dgm:pt modelId="{388E9EEC-3C4E-4685-A1FE-7B8CB2BC2414}" type="sibTrans" cxnId="{41ECDE20-4E87-4459-AE0D-8D8ECE2F4712}">
      <dgm:prSet/>
      <dgm:spPr/>
      <dgm:t>
        <a:bodyPr/>
        <a:lstStyle/>
        <a:p>
          <a:endParaRPr lang="en-US"/>
        </a:p>
      </dgm:t>
    </dgm:pt>
    <dgm:pt modelId="{DB983C99-489E-4FEC-9548-DA367C35D930}">
      <dgm:prSet phldrT="[Text]"/>
      <dgm:spPr/>
      <dgm:t>
        <a:bodyPr/>
        <a:lstStyle/>
        <a:p>
          <a:r>
            <a:rPr lang="en-US" dirty="0"/>
            <a:t>The Lowest a student can earn in Exams is 20 points…</a:t>
          </a:r>
        </a:p>
      </dgm:t>
    </dgm:pt>
    <dgm:pt modelId="{12A58CEB-F0C6-4A43-94AE-BC989AC32852}" type="parTrans" cxnId="{ECDC7867-0F88-4ABE-A26C-42170E29990F}">
      <dgm:prSet/>
      <dgm:spPr/>
      <dgm:t>
        <a:bodyPr/>
        <a:lstStyle/>
        <a:p>
          <a:endParaRPr lang="en-US"/>
        </a:p>
      </dgm:t>
    </dgm:pt>
    <dgm:pt modelId="{92415ED4-CA04-4773-B480-19B3980A6BEB}" type="sibTrans" cxnId="{ECDC7867-0F88-4ABE-A26C-42170E29990F}">
      <dgm:prSet/>
      <dgm:spPr/>
      <dgm:t>
        <a:bodyPr/>
        <a:lstStyle/>
        <a:p>
          <a:endParaRPr lang="en-US"/>
        </a:p>
      </dgm:t>
    </dgm:pt>
    <dgm:pt modelId="{FDD07604-9170-4C82-BDA7-1C2034B30673}">
      <dgm:prSet phldrT="[Text]"/>
      <dgm:spPr/>
      <dgm:t>
        <a:bodyPr/>
        <a:lstStyle/>
        <a:p>
          <a:r>
            <a:rPr lang="en-US" dirty="0"/>
            <a:t>And if s/he does most of the homework &amp; classwork…</a:t>
          </a:r>
        </a:p>
      </dgm:t>
    </dgm:pt>
    <dgm:pt modelId="{4FEFAD9C-9C8D-464C-B27E-F7CD5D7BEBF5}" type="parTrans" cxnId="{A880EBE4-6F44-41AC-BB58-0F95CDA97C91}">
      <dgm:prSet/>
      <dgm:spPr/>
      <dgm:t>
        <a:bodyPr/>
        <a:lstStyle/>
        <a:p>
          <a:endParaRPr lang="en-US"/>
        </a:p>
      </dgm:t>
    </dgm:pt>
    <dgm:pt modelId="{F255E4E6-9143-4FC3-8F0D-2FE8328E2CCF}" type="sibTrans" cxnId="{A880EBE4-6F44-41AC-BB58-0F95CDA97C91}">
      <dgm:prSet/>
      <dgm:spPr/>
      <dgm:t>
        <a:bodyPr/>
        <a:lstStyle/>
        <a:p>
          <a:endParaRPr lang="en-US"/>
        </a:p>
      </dgm:t>
    </dgm:pt>
    <dgm:pt modelId="{D0CFBA82-A745-4C32-ABCC-51CDC11FCE83}" type="pres">
      <dgm:prSet presAssocID="{354DA82A-3BCD-45D5-94ED-687FE3BF422F}" presName="Name0" presStyleCnt="0">
        <dgm:presLayoutVars>
          <dgm:dir/>
          <dgm:resizeHandles val="exact"/>
        </dgm:presLayoutVars>
      </dgm:prSet>
      <dgm:spPr/>
    </dgm:pt>
    <dgm:pt modelId="{6DC4B7FC-A78F-4CAF-B3DD-5255049C075C}" type="pres">
      <dgm:prSet presAssocID="{A0A06BDC-B9B6-4160-81D0-6CE0343C7FC3}" presName="composite" presStyleCnt="0"/>
      <dgm:spPr/>
    </dgm:pt>
    <dgm:pt modelId="{6AF6B59A-6537-4259-B656-9B82FE1DD23B}" type="pres">
      <dgm:prSet presAssocID="{A0A06BDC-B9B6-4160-81D0-6CE0343C7FC3}" presName="bgChev" presStyleLbl="node1" presStyleIdx="0" presStyleCnt="3"/>
      <dgm:spPr/>
    </dgm:pt>
    <dgm:pt modelId="{2A303EB8-FB58-45C1-9A35-94117213720A}" type="pres">
      <dgm:prSet presAssocID="{A0A06BDC-B9B6-4160-81D0-6CE0343C7FC3}" presName="txNode" presStyleLbl="fgAcc1" presStyleIdx="0" presStyleCnt="3">
        <dgm:presLayoutVars>
          <dgm:bulletEnabled val="1"/>
        </dgm:presLayoutVars>
      </dgm:prSet>
      <dgm:spPr/>
    </dgm:pt>
    <dgm:pt modelId="{7CA4B126-22E8-4E52-9C9C-6CB042E79279}" type="pres">
      <dgm:prSet presAssocID="{388E9EEC-3C4E-4685-A1FE-7B8CB2BC2414}" presName="compositeSpace" presStyleCnt="0"/>
      <dgm:spPr/>
    </dgm:pt>
    <dgm:pt modelId="{75E0790D-29A0-4264-B706-AFA9A1FFBDD4}" type="pres">
      <dgm:prSet presAssocID="{DB983C99-489E-4FEC-9548-DA367C35D930}" presName="composite" presStyleCnt="0"/>
      <dgm:spPr/>
    </dgm:pt>
    <dgm:pt modelId="{869AA948-C6F6-4335-8AEB-873E20632D6E}" type="pres">
      <dgm:prSet presAssocID="{DB983C99-489E-4FEC-9548-DA367C35D930}" presName="bgChev" presStyleLbl="node1" presStyleIdx="1" presStyleCnt="3"/>
      <dgm:spPr/>
    </dgm:pt>
    <dgm:pt modelId="{E3EB2ED3-FAC5-4C7D-84A7-B0C0445035DF}" type="pres">
      <dgm:prSet presAssocID="{DB983C99-489E-4FEC-9548-DA367C35D930}" presName="txNode" presStyleLbl="fgAcc1" presStyleIdx="1" presStyleCnt="3">
        <dgm:presLayoutVars>
          <dgm:bulletEnabled val="1"/>
        </dgm:presLayoutVars>
      </dgm:prSet>
      <dgm:spPr/>
    </dgm:pt>
    <dgm:pt modelId="{C56503EF-9793-4601-B956-1C2AE17A36DF}" type="pres">
      <dgm:prSet presAssocID="{92415ED4-CA04-4773-B480-19B3980A6BEB}" presName="compositeSpace" presStyleCnt="0"/>
      <dgm:spPr/>
    </dgm:pt>
    <dgm:pt modelId="{AA58175E-656A-4F89-9D77-1A7FF39AFCCD}" type="pres">
      <dgm:prSet presAssocID="{FDD07604-9170-4C82-BDA7-1C2034B30673}" presName="composite" presStyleCnt="0"/>
      <dgm:spPr/>
    </dgm:pt>
    <dgm:pt modelId="{E82E5C00-4B09-4A9C-9912-3F20B4EC1C6B}" type="pres">
      <dgm:prSet presAssocID="{FDD07604-9170-4C82-BDA7-1C2034B30673}" presName="bgChev" presStyleLbl="node1" presStyleIdx="2" presStyleCnt="3"/>
      <dgm:spPr/>
    </dgm:pt>
    <dgm:pt modelId="{A5DC771B-46A6-4543-9AF3-C6991744F615}" type="pres">
      <dgm:prSet presAssocID="{FDD07604-9170-4C82-BDA7-1C2034B30673}" presName="txNode" presStyleLbl="fgAcc1" presStyleIdx="2" presStyleCnt="3">
        <dgm:presLayoutVars>
          <dgm:bulletEnabled val="1"/>
        </dgm:presLayoutVars>
      </dgm:prSet>
      <dgm:spPr/>
    </dgm:pt>
  </dgm:ptLst>
  <dgm:cxnLst>
    <dgm:cxn modelId="{41ECDE20-4E87-4459-AE0D-8D8ECE2F4712}" srcId="{354DA82A-3BCD-45D5-94ED-687FE3BF422F}" destId="{A0A06BDC-B9B6-4160-81D0-6CE0343C7FC3}" srcOrd="0" destOrd="0" parTransId="{0BEE1192-8DA4-4C05-87DE-21B1A720F5E8}" sibTransId="{388E9EEC-3C4E-4685-A1FE-7B8CB2BC2414}"/>
    <dgm:cxn modelId="{28E5035C-9541-47D1-9F76-E2EA184C775E}" type="presOf" srcId="{354DA82A-3BCD-45D5-94ED-687FE3BF422F}" destId="{D0CFBA82-A745-4C32-ABCC-51CDC11FCE83}" srcOrd="0" destOrd="0" presId="urn:microsoft.com/office/officeart/2005/8/layout/chevronAccent+Icon"/>
    <dgm:cxn modelId="{ECDC7867-0F88-4ABE-A26C-42170E29990F}" srcId="{354DA82A-3BCD-45D5-94ED-687FE3BF422F}" destId="{DB983C99-489E-4FEC-9548-DA367C35D930}" srcOrd="1" destOrd="0" parTransId="{12A58CEB-F0C6-4A43-94AE-BC989AC32852}" sibTransId="{92415ED4-CA04-4773-B480-19B3980A6BEB}"/>
    <dgm:cxn modelId="{7266DE6B-8176-4DFF-B42A-93A3553119AF}" type="presOf" srcId="{DB983C99-489E-4FEC-9548-DA367C35D930}" destId="{E3EB2ED3-FAC5-4C7D-84A7-B0C0445035DF}" srcOrd="0" destOrd="0" presId="urn:microsoft.com/office/officeart/2005/8/layout/chevronAccent+Icon"/>
    <dgm:cxn modelId="{27CB4352-363B-4420-84A0-60868768B536}" type="presOf" srcId="{A0A06BDC-B9B6-4160-81D0-6CE0343C7FC3}" destId="{2A303EB8-FB58-45C1-9A35-94117213720A}" srcOrd="0" destOrd="0" presId="urn:microsoft.com/office/officeart/2005/8/layout/chevronAccent+Icon"/>
    <dgm:cxn modelId="{A880EBE4-6F44-41AC-BB58-0F95CDA97C91}" srcId="{354DA82A-3BCD-45D5-94ED-687FE3BF422F}" destId="{FDD07604-9170-4C82-BDA7-1C2034B30673}" srcOrd="2" destOrd="0" parTransId="{4FEFAD9C-9C8D-464C-B27E-F7CD5D7BEBF5}" sibTransId="{F255E4E6-9143-4FC3-8F0D-2FE8328E2CCF}"/>
    <dgm:cxn modelId="{184426EB-1E6C-4113-A9DD-E3E4154D4123}" type="presOf" srcId="{FDD07604-9170-4C82-BDA7-1C2034B30673}" destId="{A5DC771B-46A6-4543-9AF3-C6991744F615}" srcOrd="0" destOrd="0" presId="urn:microsoft.com/office/officeart/2005/8/layout/chevronAccent+Icon"/>
    <dgm:cxn modelId="{FA7D468B-14C2-49C8-8A1F-8C8576C5E794}" type="presParOf" srcId="{D0CFBA82-A745-4C32-ABCC-51CDC11FCE83}" destId="{6DC4B7FC-A78F-4CAF-B3DD-5255049C075C}" srcOrd="0" destOrd="0" presId="urn:microsoft.com/office/officeart/2005/8/layout/chevronAccent+Icon"/>
    <dgm:cxn modelId="{8A729AB2-9DEB-440F-B695-5F159A476351}" type="presParOf" srcId="{6DC4B7FC-A78F-4CAF-B3DD-5255049C075C}" destId="{6AF6B59A-6537-4259-B656-9B82FE1DD23B}" srcOrd="0" destOrd="0" presId="urn:microsoft.com/office/officeart/2005/8/layout/chevronAccent+Icon"/>
    <dgm:cxn modelId="{C4B2A0EC-49D1-4348-980D-882A8771E2AC}" type="presParOf" srcId="{6DC4B7FC-A78F-4CAF-B3DD-5255049C075C}" destId="{2A303EB8-FB58-45C1-9A35-94117213720A}" srcOrd="1" destOrd="0" presId="urn:microsoft.com/office/officeart/2005/8/layout/chevronAccent+Icon"/>
    <dgm:cxn modelId="{5410A07C-2324-4116-A1F1-C8AFCEF14687}" type="presParOf" srcId="{D0CFBA82-A745-4C32-ABCC-51CDC11FCE83}" destId="{7CA4B126-22E8-4E52-9C9C-6CB042E79279}" srcOrd="1" destOrd="0" presId="urn:microsoft.com/office/officeart/2005/8/layout/chevronAccent+Icon"/>
    <dgm:cxn modelId="{00D7A1F3-61FD-4D24-BD24-49D4E23FEF5E}" type="presParOf" srcId="{D0CFBA82-A745-4C32-ABCC-51CDC11FCE83}" destId="{75E0790D-29A0-4264-B706-AFA9A1FFBDD4}" srcOrd="2" destOrd="0" presId="urn:microsoft.com/office/officeart/2005/8/layout/chevronAccent+Icon"/>
    <dgm:cxn modelId="{9770CBB9-4462-4CD2-B78E-137C76AF93A4}" type="presParOf" srcId="{75E0790D-29A0-4264-B706-AFA9A1FFBDD4}" destId="{869AA948-C6F6-4335-8AEB-873E20632D6E}" srcOrd="0" destOrd="0" presId="urn:microsoft.com/office/officeart/2005/8/layout/chevronAccent+Icon"/>
    <dgm:cxn modelId="{E3FF6FDE-2781-4A31-9FE4-AAF744D47D7B}" type="presParOf" srcId="{75E0790D-29A0-4264-B706-AFA9A1FFBDD4}" destId="{E3EB2ED3-FAC5-4C7D-84A7-B0C0445035DF}" srcOrd="1" destOrd="0" presId="urn:microsoft.com/office/officeart/2005/8/layout/chevronAccent+Icon"/>
    <dgm:cxn modelId="{348DB3BC-A8FF-4E59-AEA9-94B23B98E2C2}" type="presParOf" srcId="{D0CFBA82-A745-4C32-ABCC-51CDC11FCE83}" destId="{C56503EF-9793-4601-B956-1C2AE17A36DF}" srcOrd="3" destOrd="0" presId="urn:microsoft.com/office/officeart/2005/8/layout/chevronAccent+Icon"/>
    <dgm:cxn modelId="{9AB803FD-7E88-471E-9F29-34A1FDDC1F9D}" type="presParOf" srcId="{D0CFBA82-A745-4C32-ABCC-51CDC11FCE83}" destId="{AA58175E-656A-4F89-9D77-1A7FF39AFCCD}" srcOrd="4" destOrd="0" presId="urn:microsoft.com/office/officeart/2005/8/layout/chevronAccent+Icon"/>
    <dgm:cxn modelId="{5D1F8CD3-CDF5-4DBC-AC84-E17CEAB12D5B}" type="presParOf" srcId="{AA58175E-656A-4F89-9D77-1A7FF39AFCCD}" destId="{E82E5C00-4B09-4A9C-9912-3F20B4EC1C6B}" srcOrd="0" destOrd="0" presId="urn:microsoft.com/office/officeart/2005/8/layout/chevronAccent+Icon"/>
    <dgm:cxn modelId="{90FBF603-EF06-4E0A-B0C5-65BBF01CF725}" type="presParOf" srcId="{AA58175E-656A-4F89-9D77-1A7FF39AFCCD}" destId="{A5DC771B-46A6-4543-9AF3-C6991744F615}" srcOrd="1" destOrd="0" presId="urn:microsoft.com/office/officeart/2005/8/layout/chevronAccent+Icon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54DA82A-3BCD-45D5-94ED-687FE3BF422F}" type="doc">
      <dgm:prSet loTypeId="urn:microsoft.com/office/officeart/2005/8/layout/chevronAccent+Icon" loCatId="process" qsTypeId="urn:microsoft.com/office/officeart/2005/8/quickstyle/simple1" qsCatId="simple" csTypeId="urn:microsoft.com/office/officeart/2005/8/colors/accent1_2" csCatId="accent1" phldr="1"/>
      <dgm:spPr/>
    </dgm:pt>
    <dgm:pt modelId="{A0A06BDC-B9B6-4160-81D0-6CE0343C7FC3}">
      <dgm:prSet phldrT="[Text]"/>
      <dgm:spPr/>
      <dgm:t>
        <a:bodyPr/>
        <a:lstStyle/>
        <a:p>
          <a:r>
            <a:rPr lang="en-US" dirty="0"/>
            <a:t>Let’s say 18/20 in Homework and 38/40 in Classwork</a:t>
          </a:r>
        </a:p>
      </dgm:t>
    </dgm:pt>
    <dgm:pt modelId="{0BEE1192-8DA4-4C05-87DE-21B1A720F5E8}" type="parTrans" cxnId="{41ECDE20-4E87-4459-AE0D-8D8ECE2F4712}">
      <dgm:prSet/>
      <dgm:spPr/>
      <dgm:t>
        <a:bodyPr/>
        <a:lstStyle/>
        <a:p>
          <a:endParaRPr lang="en-US"/>
        </a:p>
      </dgm:t>
    </dgm:pt>
    <dgm:pt modelId="{388E9EEC-3C4E-4685-A1FE-7B8CB2BC2414}" type="sibTrans" cxnId="{41ECDE20-4E87-4459-AE0D-8D8ECE2F4712}">
      <dgm:prSet/>
      <dgm:spPr/>
      <dgm:t>
        <a:bodyPr/>
        <a:lstStyle/>
        <a:p>
          <a:endParaRPr lang="en-US"/>
        </a:p>
      </dgm:t>
    </dgm:pt>
    <dgm:pt modelId="{DB983C99-489E-4FEC-9548-DA367C35D930}">
      <dgm:prSet phldrT="[Text]"/>
      <dgm:spPr/>
      <dgm:t>
        <a:bodyPr/>
        <a:lstStyle/>
        <a:p>
          <a:r>
            <a:rPr lang="en-US" dirty="0"/>
            <a:t>That equals 76/100 or 76%</a:t>
          </a:r>
        </a:p>
      </dgm:t>
    </dgm:pt>
    <dgm:pt modelId="{12A58CEB-F0C6-4A43-94AE-BC989AC32852}" type="parTrans" cxnId="{ECDC7867-0F88-4ABE-A26C-42170E29990F}">
      <dgm:prSet/>
      <dgm:spPr/>
      <dgm:t>
        <a:bodyPr/>
        <a:lstStyle/>
        <a:p>
          <a:endParaRPr lang="en-US"/>
        </a:p>
      </dgm:t>
    </dgm:pt>
    <dgm:pt modelId="{92415ED4-CA04-4773-B480-19B3980A6BEB}" type="sibTrans" cxnId="{ECDC7867-0F88-4ABE-A26C-42170E29990F}">
      <dgm:prSet/>
      <dgm:spPr/>
      <dgm:t>
        <a:bodyPr/>
        <a:lstStyle/>
        <a:p>
          <a:endParaRPr lang="en-US"/>
        </a:p>
      </dgm:t>
    </dgm:pt>
    <dgm:pt modelId="{FDD07604-9170-4C82-BDA7-1C2034B30673}">
      <dgm:prSet phldrT="[Text]"/>
      <dgm:spPr/>
      <dgm:t>
        <a:bodyPr/>
        <a:lstStyle/>
        <a:p>
          <a:r>
            <a:rPr lang="en-US" dirty="0"/>
            <a:t>A passing grade despite failing every exam</a:t>
          </a:r>
        </a:p>
      </dgm:t>
    </dgm:pt>
    <dgm:pt modelId="{4FEFAD9C-9C8D-464C-B27E-F7CD5D7BEBF5}" type="parTrans" cxnId="{A880EBE4-6F44-41AC-BB58-0F95CDA97C91}">
      <dgm:prSet/>
      <dgm:spPr/>
      <dgm:t>
        <a:bodyPr/>
        <a:lstStyle/>
        <a:p>
          <a:endParaRPr lang="en-US"/>
        </a:p>
      </dgm:t>
    </dgm:pt>
    <dgm:pt modelId="{F255E4E6-9143-4FC3-8F0D-2FE8328E2CCF}" type="sibTrans" cxnId="{A880EBE4-6F44-41AC-BB58-0F95CDA97C91}">
      <dgm:prSet/>
      <dgm:spPr/>
      <dgm:t>
        <a:bodyPr/>
        <a:lstStyle/>
        <a:p>
          <a:endParaRPr lang="en-US"/>
        </a:p>
      </dgm:t>
    </dgm:pt>
    <dgm:pt modelId="{D0CFBA82-A745-4C32-ABCC-51CDC11FCE83}" type="pres">
      <dgm:prSet presAssocID="{354DA82A-3BCD-45D5-94ED-687FE3BF422F}" presName="Name0" presStyleCnt="0">
        <dgm:presLayoutVars>
          <dgm:dir/>
          <dgm:resizeHandles val="exact"/>
        </dgm:presLayoutVars>
      </dgm:prSet>
      <dgm:spPr/>
    </dgm:pt>
    <dgm:pt modelId="{6DC4B7FC-A78F-4CAF-B3DD-5255049C075C}" type="pres">
      <dgm:prSet presAssocID="{A0A06BDC-B9B6-4160-81D0-6CE0343C7FC3}" presName="composite" presStyleCnt="0"/>
      <dgm:spPr/>
    </dgm:pt>
    <dgm:pt modelId="{6AF6B59A-6537-4259-B656-9B82FE1DD23B}" type="pres">
      <dgm:prSet presAssocID="{A0A06BDC-B9B6-4160-81D0-6CE0343C7FC3}" presName="bgChev" presStyleLbl="node1" presStyleIdx="0" presStyleCnt="3"/>
      <dgm:spPr/>
    </dgm:pt>
    <dgm:pt modelId="{2A303EB8-FB58-45C1-9A35-94117213720A}" type="pres">
      <dgm:prSet presAssocID="{A0A06BDC-B9B6-4160-81D0-6CE0343C7FC3}" presName="txNode" presStyleLbl="fgAcc1" presStyleIdx="0" presStyleCnt="3">
        <dgm:presLayoutVars>
          <dgm:bulletEnabled val="1"/>
        </dgm:presLayoutVars>
      </dgm:prSet>
      <dgm:spPr/>
    </dgm:pt>
    <dgm:pt modelId="{7CA4B126-22E8-4E52-9C9C-6CB042E79279}" type="pres">
      <dgm:prSet presAssocID="{388E9EEC-3C4E-4685-A1FE-7B8CB2BC2414}" presName="compositeSpace" presStyleCnt="0"/>
      <dgm:spPr/>
    </dgm:pt>
    <dgm:pt modelId="{75E0790D-29A0-4264-B706-AFA9A1FFBDD4}" type="pres">
      <dgm:prSet presAssocID="{DB983C99-489E-4FEC-9548-DA367C35D930}" presName="composite" presStyleCnt="0"/>
      <dgm:spPr/>
    </dgm:pt>
    <dgm:pt modelId="{869AA948-C6F6-4335-8AEB-873E20632D6E}" type="pres">
      <dgm:prSet presAssocID="{DB983C99-489E-4FEC-9548-DA367C35D930}" presName="bgChev" presStyleLbl="node1" presStyleIdx="1" presStyleCnt="3"/>
      <dgm:spPr/>
    </dgm:pt>
    <dgm:pt modelId="{E3EB2ED3-FAC5-4C7D-84A7-B0C0445035DF}" type="pres">
      <dgm:prSet presAssocID="{DB983C99-489E-4FEC-9548-DA367C35D930}" presName="txNode" presStyleLbl="fgAcc1" presStyleIdx="1" presStyleCnt="3">
        <dgm:presLayoutVars>
          <dgm:bulletEnabled val="1"/>
        </dgm:presLayoutVars>
      </dgm:prSet>
      <dgm:spPr/>
    </dgm:pt>
    <dgm:pt modelId="{C56503EF-9793-4601-B956-1C2AE17A36DF}" type="pres">
      <dgm:prSet presAssocID="{92415ED4-CA04-4773-B480-19B3980A6BEB}" presName="compositeSpace" presStyleCnt="0"/>
      <dgm:spPr/>
    </dgm:pt>
    <dgm:pt modelId="{AA58175E-656A-4F89-9D77-1A7FF39AFCCD}" type="pres">
      <dgm:prSet presAssocID="{FDD07604-9170-4C82-BDA7-1C2034B30673}" presName="composite" presStyleCnt="0"/>
      <dgm:spPr/>
    </dgm:pt>
    <dgm:pt modelId="{E82E5C00-4B09-4A9C-9912-3F20B4EC1C6B}" type="pres">
      <dgm:prSet presAssocID="{FDD07604-9170-4C82-BDA7-1C2034B30673}" presName="bgChev" presStyleLbl="node1" presStyleIdx="2" presStyleCnt="3"/>
      <dgm:spPr/>
    </dgm:pt>
    <dgm:pt modelId="{A5DC771B-46A6-4543-9AF3-C6991744F615}" type="pres">
      <dgm:prSet presAssocID="{FDD07604-9170-4C82-BDA7-1C2034B30673}" presName="txNode" presStyleLbl="fgAcc1" presStyleIdx="2" presStyleCnt="3">
        <dgm:presLayoutVars>
          <dgm:bulletEnabled val="1"/>
        </dgm:presLayoutVars>
      </dgm:prSet>
      <dgm:spPr/>
    </dgm:pt>
  </dgm:ptLst>
  <dgm:cxnLst>
    <dgm:cxn modelId="{41ECDE20-4E87-4459-AE0D-8D8ECE2F4712}" srcId="{354DA82A-3BCD-45D5-94ED-687FE3BF422F}" destId="{A0A06BDC-B9B6-4160-81D0-6CE0343C7FC3}" srcOrd="0" destOrd="0" parTransId="{0BEE1192-8DA4-4C05-87DE-21B1A720F5E8}" sibTransId="{388E9EEC-3C4E-4685-A1FE-7B8CB2BC2414}"/>
    <dgm:cxn modelId="{ECDC7867-0F88-4ABE-A26C-42170E29990F}" srcId="{354DA82A-3BCD-45D5-94ED-687FE3BF422F}" destId="{DB983C99-489E-4FEC-9548-DA367C35D930}" srcOrd="1" destOrd="0" parTransId="{12A58CEB-F0C6-4A43-94AE-BC989AC32852}" sibTransId="{92415ED4-CA04-4773-B480-19B3980A6BEB}"/>
    <dgm:cxn modelId="{507CDA57-E23F-48E9-BB86-AE7A82AF867F}" type="presOf" srcId="{FDD07604-9170-4C82-BDA7-1C2034B30673}" destId="{A5DC771B-46A6-4543-9AF3-C6991744F615}" srcOrd="0" destOrd="0" presId="urn:microsoft.com/office/officeart/2005/8/layout/chevronAccent+Icon"/>
    <dgm:cxn modelId="{04184584-2AEF-4042-825D-AA1E9224C308}" type="presOf" srcId="{354DA82A-3BCD-45D5-94ED-687FE3BF422F}" destId="{D0CFBA82-A745-4C32-ABCC-51CDC11FCE83}" srcOrd="0" destOrd="0" presId="urn:microsoft.com/office/officeart/2005/8/layout/chevronAccent+Icon"/>
    <dgm:cxn modelId="{D127B7CD-4A5C-4D84-B93F-BEA353DF8BCF}" type="presOf" srcId="{DB983C99-489E-4FEC-9548-DA367C35D930}" destId="{E3EB2ED3-FAC5-4C7D-84A7-B0C0445035DF}" srcOrd="0" destOrd="0" presId="urn:microsoft.com/office/officeart/2005/8/layout/chevronAccent+Icon"/>
    <dgm:cxn modelId="{DAFF70D4-E28A-499D-AE76-7114964DD88C}" type="presOf" srcId="{A0A06BDC-B9B6-4160-81D0-6CE0343C7FC3}" destId="{2A303EB8-FB58-45C1-9A35-94117213720A}" srcOrd="0" destOrd="0" presId="urn:microsoft.com/office/officeart/2005/8/layout/chevronAccent+Icon"/>
    <dgm:cxn modelId="{A880EBE4-6F44-41AC-BB58-0F95CDA97C91}" srcId="{354DA82A-3BCD-45D5-94ED-687FE3BF422F}" destId="{FDD07604-9170-4C82-BDA7-1C2034B30673}" srcOrd="2" destOrd="0" parTransId="{4FEFAD9C-9C8D-464C-B27E-F7CD5D7BEBF5}" sibTransId="{F255E4E6-9143-4FC3-8F0D-2FE8328E2CCF}"/>
    <dgm:cxn modelId="{598CC5C5-4220-4E88-AEE8-36CDE45CDC02}" type="presParOf" srcId="{D0CFBA82-A745-4C32-ABCC-51CDC11FCE83}" destId="{6DC4B7FC-A78F-4CAF-B3DD-5255049C075C}" srcOrd="0" destOrd="0" presId="urn:microsoft.com/office/officeart/2005/8/layout/chevronAccent+Icon"/>
    <dgm:cxn modelId="{5223136D-4081-4DAD-8643-26F12A5DCD64}" type="presParOf" srcId="{6DC4B7FC-A78F-4CAF-B3DD-5255049C075C}" destId="{6AF6B59A-6537-4259-B656-9B82FE1DD23B}" srcOrd="0" destOrd="0" presId="urn:microsoft.com/office/officeart/2005/8/layout/chevronAccent+Icon"/>
    <dgm:cxn modelId="{01D533DC-A52B-48F1-BF79-4EEF86869130}" type="presParOf" srcId="{6DC4B7FC-A78F-4CAF-B3DD-5255049C075C}" destId="{2A303EB8-FB58-45C1-9A35-94117213720A}" srcOrd="1" destOrd="0" presId="urn:microsoft.com/office/officeart/2005/8/layout/chevronAccent+Icon"/>
    <dgm:cxn modelId="{25F72472-FE1E-4078-BEBE-77B92699A4BD}" type="presParOf" srcId="{D0CFBA82-A745-4C32-ABCC-51CDC11FCE83}" destId="{7CA4B126-22E8-4E52-9C9C-6CB042E79279}" srcOrd="1" destOrd="0" presId="urn:microsoft.com/office/officeart/2005/8/layout/chevronAccent+Icon"/>
    <dgm:cxn modelId="{DD6D0677-D67B-4EFA-943E-1536AEBD076C}" type="presParOf" srcId="{D0CFBA82-A745-4C32-ABCC-51CDC11FCE83}" destId="{75E0790D-29A0-4264-B706-AFA9A1FFBDD4}" srcOrd="2" destOrd="0" presId="urn:microsoft.com/office/officeart/2005/8/layout/chevronAccent+Icon"/>
    <dgm:cxn modelId="{309E8755-FFF8-4B59-8F43-1634587A9970}" type="presParOf" srcId="{75E0790D-29A0-4264-B706-AFA9A1FFBDD4}" destId="{869AA948-C6F6-4335-8AEB-873E20632D6E}" srcOrd="0" destOrd="0" presId="urn:microsoft.com/office/officeart/2005/8/layout/chevronAccent+Icon"/>
    <dgm:cxn modelId="{65553BB6-E08A-47BD-AFBE-5EE756C3FFF1}" type="presParOf" srcId="{75E0790D-29A0-4264-B706-AFA9A1FFBDD4}" destId="{E3EB2ED3-FAC5-4C7D-84A7-B0C0445035DF}" srcOrd="1" destOrd="0" presId="urn:microsoft.com/office/officeart/2005/8/layout/chevronAccent+Icon"/>
    <dgm:cxn modelId="{C67554D7-A282-4396-9F00-CB874F49A815}" type="presParOf" srcId="{D0CFBA82-A745-4C32-ABCC-51CDC11FCE83}" destId="{C56503EF-9793-4601-B956-1C2AE17A36DF}" srcOrd="3" destOrd="0" presId="urn:microsoft.com/office/officeart/2005/8/layout/chevronAccent+Icon"/>
    <dgm:cxn modelId="{79EA8685-E615-4D03-A158-32C2B1B3B331}" type="presParOf" srcId="{D0CFBA82-A745-4C32-ABCC-51CDC11FCE83}" destId="{AA58175E-656A-4F89-9D77-1A7FF39AFCCD}" srcOrd="4" destOrd="0" presId="urn:microsoft.com/office/officeart/2005/8/layout/chevronAccent+Icon"/>
    <dgm:cxn modelId="{1B63A54C-C23D-444F-9E95-0A1E7BDA9C9C}" type="presParOf" srcId="{AA58175E-656A-4F89-9D77-1A7FF39AFCCD}" destId="{E82E5C00-4B09-4A9C-9912-3F20B4EC1C6B}" srcOrd="0" destOrd="0" presId="urn:microsoft.com/office/officeart/2005/8/layout/chevronAccent+Icon"/>
    <dgm:cxn modelId="{DACD66B6-165D-4F24-848D-E856D18F7729}" type="presParOf" srcId="{AA58175E-656A-4F89-9D77-1A7FF39AFCCD}" destId="{A5DC771B-46A6-4543-9AF3-C6991744F615}" srcOrd="1" destOrd="0" presId="urn:microsoft.com/office/officeart/2005/8/layout/chevronAccent+Icon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F6B59A-6537-4259-B656-9B82FE1DD23B}">
      <dsp:nvSpPr>
        <dsp:cNvPr id="0" name=""/>
        <dsp:cNvSpPr/>
      </dsp:nvSpPr>
      <dsp:spPr>
        <a:xfrm>
          <a:off x="1071" y="36282"/>
          <a:ext cx="2692300" cy="1039228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303EB8-FB58-45C1-9A35-94117213720A}">
      <dsp:nvSpPr>
        <dsp:cNvPr id="0" name=""/>
        <dsp:cNvSpPr/>
      </dsp:nvSpPr>
      <dsp:spPr>
        <a:xfrm>
          <a:off x="719018" y="296089"/>
          <a:ext cx="2273498" cy="10392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Pretend the class is out of 100 Points…</a:t>
          </a:r>
        </a:p>
      </dsp:txBody>
      <dsp:txXfrm>
        <a:off x="749456" y="326527"/>
        <a:ext cx="2212622" cy="978352"/>
      </dsp:txXfrm>
    </dsp:sp>
    <dsp:sp modelId="{869AA948-C6F6-4335-8AEB-873E20632D6E}">
      <dsp:nvSpPr>
        <dsp:cNvPr id="0" name=""/>
        <dsp:cNvSpPr/>
      </dsp:nvSpPr>
      <dsp:spPr>
        <a:xfrm>
          <a:off x="3076277" y="36282"/>
          <a:ext cx="2692300" cy="1039228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EB2ED3-FAC5-4C7D-84A7-B0C0445035DF}">
      <dsp:nvSpPr>
        <dsp:cNvPr id="0" name=""/>
        <dsp:cNvSpPr/>
      </dsp:nvSpPr>
      <dsp:spPr>
        <a:xfrm>
          <a:off x="3794224" y="296089"/>
          <a:ext cx="2273498" cy="10392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The Lowest a student can earn in Exams is 20 points…</a:t>
          </a:r>
        </a:p>
      </dsp:txBody>
      <dsp:txXfrm>
        <a:off x="3824662" y="326527"/>
        <a:ext cx="2212622" cy="978352"/>
      </dsp:txXfrm>
    </dsp:sp>
    <dsp:sp modelId="{E82E5C00-4B09-4A9C-9912-3F20B4EC1C6B}">
      <dsp:nvSpPr>
        <dsp:cNvPr id="0" name=""/>
        <dsp:cNvSpPr/>
      </dsp:nvSpPr>
      <dsp:spPr>
        <a:xfrm>
          <a:off x="6151483" y="36282"/>
          <a:ext cx="2692300" cy="1039228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DC771B-46A6-4543-9AF3-C6991744F615}">
      <dsp:nvSpPr>
        <dsp:cNvPr id="0" name=""/>
        <dsp:cNvSpPr/>
      </dsp:nvSpPr>
      <dsp:spPr>
        <a:xfrm>
          <a:off x="6869429" y="296089"/>
          <a:ext cx="2273498" cy="10392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And if s/he does most of the homework &amp; classwork…</a:t>
          </a:r>
        </a:p>
      </dsp:txBody>
      <dsp:txXfrm>
        <a:off x="6899867" y="326527"/>
        <a:ext cx="2212622" cy="97835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F6B59A-6537-4259-B656-9B82FE1DD23B}">
      <dsp:nvSpPr>
        <dsp:cNvPr id="0" name=""/>
        <dsp:cNvSpPr/>
      </dsp:nvSpPr>
      <dsp:spPr>
        <a:xfrm>
          <a:off x="1071" y="36282"/>
          <a:ext cx="2692300" cy="1039228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303EB8-FB58-45C1-9A35-94117213720A}">
      <dsp:nvSpPr>
        <dsp:cNvPr id="0" name=""/>
        <dsp:cNvSpPr/>
      </dsp:nvSpPr>
      <dsp:spPr>
        <a:xfrm>
          <a:off x="719018" y="296089"/>
          <a:ext cx="2273498" cy="10392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Let’s say 18/20 in Homework and 38/40 in Classwork</a:t>
          </a:r>
        </a:p>
      </dsp:txBody>
      <dsp:txXfrm>
        <a:off x="749456" y="326527"/>
        <a:ext cx="2212622" cy="978352"/>
      </dsp:txXfrm>
    </dsp:sp>
    <dsp:sp modelId="{869AA948-C6F6-4335-8AEB-873E20632D6E}">
      <dsp:nvSpPr>
        <dsp:cNvPr id="0" name=""/>
        <dsp:cNvSpPr/>
      </dsp:nvSpPr>
      <dsp:spPr>
        <a:xfrm>
          <a:off x="3076277" y="36282"/>
          <a:ext cx="2692300" cy="1039228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EB2ED3-FAC5-4C7D-84A7-B0C0445035DF}">
      <dsp:nvSpPr>
        <dsp:cNvPr id="0" name=""/>
        <dsp:cNvSpPr/>
      </dsp:nvSpPr>
      <dsp:spPr>
        <a:xfrm>
          <a:off x="3794224" y="296089"/>
          <a:ext cx="2273498" cy="10392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That equals 76/100 or 76%</a:t>
          </a:r>
        </a:p>
      </dsp:txBody>
      <dsp:txXfrm>
        <a:off x="3824662" y="326527"/>
        <a:ext cx="2212622" cy="978352"/>
      </dsp:txXfrm>
    </dsp:sp>
    <dsp:sp modelId="{E82E5C00-4B09-4A9C-9912-3F20B4EC1C6B}">
      <dsp:nvSpPr>
        <dsp:cNvPr id="0" name=""/>
        <dsp:cNvSpPr/>
      </dsp:nvSpPr>
      <dsp:spPr>
        <a:xfrm>
          <a:off x="6151483" y="36282"/>
          <a:ext cx="2692300" cy="1039228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DC771B-46A6-4543-9AF3-C6991744F615}">
      <dsp:nvSpPr>
        <dsp:cNvPr id="0" name=""/>
        <dsp:cNvSpPr/>
      </dsp:nvSpPr>
      <dsp:spPr>
        <a:xfrm>
          <a:off x="6869429" y="296089"/>
          <a:ext cx="2273498" cy="10392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A passing grade despite failing every exam</a:t>
          </a:r>
        </a:p>
      </dsp:txBody>
      <dsp:txXfrm>
        <a:off x="6899867" y="326527"/>
        <a:ext cx="2212622" cy="9783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Accent+Icon">
  <dgm:title val="Chevron Accent Process"/>
  <dgm:desc val="Use to show sequential steps in a task, process, or workflow, or to emphasize movement or direction. Works best with minimal Level 1 and Level 2 text."/>
  <dgm:catLst>
    <dgm:cat type="process" pri="9500"/>
    <dgm:cat type="officeonline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primFontSz" for="des" forName="txNode" op="equ" val="65"/>
      <dgm:constr type="w" for="ch" forName="compositeSpace" refType="w" refFor="ch" refForName="composite" fact="0.02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bgChev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 refType="w" fact="0.24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if>
          <dgm:else name="Name7">
            <dgm:constrLst>
              <dgm:constr type="l" for="ch" forName="bgChev" refType="w" fact="0.1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else>
        </dgm:choose>
        <dgm:ruleLst/>
        <dgm:layoutNode name="bgChev" styleLbl="node1">
          <dgm:alg type="sp"/>
          <dgm:choose name="Name8">
            <dgm:if name="Name9" func="var" arg="dir" op="equ" val="norm">
              <dgm:shape xmlns:r="http://schemas.openxmlformats.org/officeDocument/2006/relationships" type="chevron" r:blip="">
                <dgm:adjLst>
                  <dgm:adj idx="1" val="0.4"/>
                </dgm:adjLst>
              </dgm:shape>
            </dgm:if>
            <dgm:else name="Name10">
              <dgm:shape xmlns:r="http://schemas.openxmlformats.org/officeDocument/2006/relationships" rot="180" type="chevron" r:blip="">
                <dgm:adjLst>
                  <dgm:adj idx="1" val="0.4"/>
                </dgm:adjLst>
              </dgm:shape>
            </dgm:else>
          </dgm:choose>
          <dgm:presOf/>
          <dgm:constrLst/>
        </dgm:layoutNode>
        <dgm:layoutNode name="txNode" styleLbl="fgAcc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ruleLst>
            <dgm:rule type="primFontSz" val="5" fact="NaN" max="NaN"/>
          </dgm:ruleLst>
        </dgm:layoutNode>
      </dgm:layoutNode>
      <dgm:forEach name="Name11" axis="followSib" ptType="sibTrans" cnt="1">
        <dgm:layoutNode name="compositeSpace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Accent+Icon">
  <dgm:title val="Chevron Accent Process"/>
  <dgm:desc val="Use to show sequential steps in a task, process, or workflow, or to emphasize movement or direction. Works best with minimal Level 1 and Level 2 text."/>
  <dgm:catLst>
    <dgm:cat type="process" pri="9500"/>
    <dgm:cat type="officeonline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primFontSz" for="des" forName="txNode" op="equ" val="65"/>
      <dgm:constr type="w" for="ch" forName="compositeSpace" refType="w" refFor="ch" refForName="composite" fact="0.02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bgChev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 refType="w" fact="0.24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if>
          <dgm:else name="Name7">
            <dgm:constrLst>
              <dgm:constr type="l" for="ch" forName="bgChev" refType="w" fact="0.1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else>
        </dgm:choose>
        <dgm:ruleLst/>
        <dgm:layoutNode name="bgChev" styleLbl="node1">
          <dgm:alg type="sp"/>
          <dgm:choose name="Name8">
            <dgm:if name="Name9" func="var" arg="dir" op="equ" val="norm">
              <dgm:shape xmlns:r="http://schemas.openxmlformats.org/officeDocument/2006/relationships" type="chevron" r:blip="">
                <dgm:adjLst>
                  <dgm:adj idx="1" val="0.4"/>
                </dgm:adjLst>
              </dgm:shape>
            </dgm:if>
            <dgm:else name="Name10">
              <dgm:shape xmlns:r="http://schemas.openxmlformats.org/officeDocument/2006/relationships" rot="180" type="chevron" r:blip="">
                <dgm:adjLst>
                  <dgm:adj idx="1" val="0.4"/>
                </dgm:adjLst>
              </dgm:shape>
            </dgm:else>
          </dgm:choose>
          <dgm:presOf/>
          <dgm:constrLst/>
        </dgm:layoutNode>
        <dgm:layoutNode name="txNode" styleLbl="fgAcc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ruleLst>
            <dgm:rule type="primFontSz" val="5" fact="NaN" max="NaN"/>
          </dgm:ruleLst>
        </dgm:layoutNode>
      </dgm:layoutNode>
      <dgm:forEach name="Name11" axis="followSib" ptType="sibTrans" cnt="1">
        <dgm:layoutNode name="compositeSpace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162BB76-E10C-4B2F-ABBF-0A5185D14C39}" type="datetimeFigureOut">
              <a:rPr lang="en-US" smtClean="0"/>
              <a:t>9/26/2017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C191865-DA62-4EAA-AD05-1A972DB1A18C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2BB76-E10C-4B2F-ABBF-0A5185D14C39}" type="datetimeFigureOut">
              <a:rPr lang="en-US" smtClean="0"/>
              <a:t>9/26/2017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1865-DA62-4EAA-AD05-1A972DB1A18C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2BB76-E10C-4B2F-ABBF-0A5185D14C39}" type="datetimeFigureOut">
              <a:rPr lang="en-US" smtClean="0"/>
              <a:t>9/26/2017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1865-DA62-4EAA-AD05-1A972DB1A18C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1150B-73FD-4CD1-B70B-EB5852EB8F71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9/26/2017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C50420E-A68C-4883-B57D-2BF152DCC843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67537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1150B-73FD-4CD1-B70B-EB5852EB8F71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9/26/2017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0420E-A68C-4883-B57D-2BF152DCC843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56324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1150B-73FD-4CD1-B70B-EB5852EB8F71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9/26/2017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0420E-A68C-4883-B57D-2BF152DCC843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8441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1150B-73FD-4CD1-B70B-EB5852EB8F71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9/26/2017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0420E-A68C-4883-B57D-2BF152DCC843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261380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1150B-73FD-4CD1-B70B-EB5852EB8F71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9/26/2017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0420E-A68C-4883-B57D-2BF152DCC843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83828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1150B-73FD-4CD1-B70B-EB5852EB8F71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9/26/2017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0420E-A68C-4883-B57D-2BF152DCC843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51032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1150B-73FD-4CD1-B70B-EB5852EB8F71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9/26/2017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0420E-A68C-4883-B57D-2BF152DCC843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14342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1150B-73FD-4CD1-B70B-EB5852EB8F71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9/26/2017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0420E-A68C-4883-B57D-2BF152DCC843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0914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2BB76-E10C-4B2F-ABBF-0A5185D14C39}" type="datetimeFigureOut">
              <a:rPr lang="en-US" smtClean="0"/>
              <a:t>9/26/2017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1865-DA62-4EAA-AD05-1A972DB1A18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1150B-73FD-4CD1-B70B-EB5852EB8F71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9/26/2017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0420E-A68C-4883-B57D-2BF152DCC843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43799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1150B-73FD-4CD1-B70B-EB5852EB8F71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9/26/2017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0420E-A68C-4883-B57D-2BF152DCC843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36899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1150B-73FD-4CD1-B70B-EB5852EB8F71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9/26/2017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0420E-A68C-4883-B57D-2BF152DCC843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8622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2BB76-E10C-4B2F-ABBF-0A5185D14C39}" type="datetimeFigureOut">
              <a:rPr lang="en-US" smtClean="0"/>
              <a:t>9/26/2017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1865-DA62-4EAA-AD05-1A972DB1A18C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2BB76-E10C-4B2F-ABBF-0A5185D14C39}" type="datetimeFigureOut">
              <a:rPr lang="en-US" smtClean="0"/>
              <a:t>9/26/2017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1865-DA62-4EAA-AD05-1A972DB1A18C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2BB76-E10C-4B2F-ABBF-0A5185D14C39}" type="datetimeFigureOut">
              <a:rPr lang="en-US" smtClean="0"/>
              <a:t>9/26/2017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1865-DA62-4EAA-AD05-1A972DB1A18C}" type="slidenum">
              <a:rPr lang="en-US" smtClean="0"/>
              <a:t>‹#›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2BB76-E10C-4B2F-ABBF-0A5185D14C39}" type="datetimeFigureOut">
              <a:rPr lang="en-US" smtClean="0"/>
              <a:t>9/26/2017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1865-DA62-4EAA-AD05-1A972DB1A18C}" type="slidenum">
              <a:rPr lang="en-US" smtClean="0"/>
              <a:t>‹#›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2BB76-E10C-4B2F-ABBF-0A5185D14C39}" type="datetimeFigureOut">
              <a:rPr lang="en-US" smtClean="0"/>
              <a:t>9/26/2017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1865-DA62-4EAA-AD05-1A972DB1A1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2BB76-E10C-4B2F-ABBF-0A5185D14C39}" type="datetimeFigureOut">
              <a:rPr lang="en-US" smtClean="0"/>
              <a:t>9/26/2017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1865-DA62-4EAA-AD05-1A972DB1A1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2BB76-E10C-4B2F-ABBF-0A5185D14C39}" type="datetimeFigureOut">
              <a:rPr lang="en-US" smtClean="0"/>
              <a:t>9/26/2017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1865-DA62-4EAA-AD05-1A972DB1A1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1162BB76-E10C-4B2F-ABBF-0A5185D14C39}" type="datetimeFigureOut">
              <a:rPr lang="en-US" smtClean="0"/>
              <a:t>9/26/2017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C191865-DA62-4EAA-AD05-1A972DB1A18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8311150B-73FD-4CD1-B70B-EB5852EB8F71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9/26/2017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FC50420E-A68C-4883-B57D-2BF152DCC843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4539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7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927" y="76200"/>
            <a:ext cx="9144000" cy="83820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Welcome, Lovely ACKYA!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354" y="762000"/>
            <a:ext cx="8915400" cy="5715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u="sng" dirty="0"/>
              <a:t>Today You Will Need:</a:t>
            </a:r>
          </a:p>
          <a:p>
            <a:r>
              <a:rPr lang="en-US" b="1" dirty="0"/>
              <a:t>A “Key Point” Flyer</a:t>
            </a:r>
          </a:p>
          <a:p>
            <a:r>
              <a:rPr lang="en-US" b="1" dirty="0"/>
              <a:t>A Positive Attitude</a:t>
            </a:r>
          </a:p>
          <a:p>
            <a:pPr marL="0" indent="0">
              <a:buNone/>
            </a:pPr>
            <a:r>
              <a:rPr lang="en-US" b="1" u="sng" dirty="0"/>
              <a:t>Today We Will:</a:t>
            </a:r>
          </a:p>
          <a:p>
            <a:r>
              <a:rPr lang="en-US" b="1" dirty="0"/>
              <a:t>BTSN:</a:t>
            </a:r>
          </a:p>
          <a:p>
            <a:pPr lvl="1"/>
            <a:r>
              <a:rPr lang="en-US" sz="1800" b="1" dirty="0"/>
              <a:t>Who is the crazy lady?</a:t>
            </a:r>
          </a:p>
          <a:p>
            <a:pPr lvl="1"/>
            <a:r>
              <a:rPr lang="en-US" sz="1800" b="1" dirty="0"/>
              <a:t>Daily Agenda &amp; Social Media</a:t>
            </a:r>
          </a:p>
          <a:p>
            <a:pPr lvl="1"/>
            <a:r>
              <a:rPr lang="en-US" sz="1800" b="1" dirty="0"/>
              <a:t>Website Tour</a:t>
            </a:r>
          </a:p>
          <a:p>
            <a:pPr lvl="1"/>
            <a:r>
              <a:rPr lang="en-US" sz="1800" b="1" dirty="0"/>
              <a:t>What to do if Absent</a:t>
            </a:r>
          </a:p>
          <a:p>
            <a:pPr lvl="1"/>
            <a:r>
              <a:rPr lang="en-US" sz="1800" b="1" dirty="0"/>
              <a:t>Grading</a:t>
            </a:r>
          </a:p>
          <a:p>
            <a:pPr lvl="1"/>
            <a:r>
              <a:rPr lang="en-US" sz="1800" b="1" dirty="0"/>
              <a:t>Shameless Begging- Donations </a:t>
            </a:r>
            <a:r>
              <a:rPr lang="en-US" sz="1800" b="1" dirty="0">
                <a:sym typeface="Wingdings" panose="05000000000000000000" pitchFamily="2" charset="2"/>
              </a:rPr>
              <a:t></a:t>
            </a:r>
          </a:p>
          <a:p>
            <a:pPr lvl="1"/>
            <a:r>
              <a:rPr lang="en-US" sz="1800" b="1" dirty="0">
                <a:sym typeface="Wingdings" panose="05000000000000000000" pitchFamily="2" charset="2"/>
              </a:rPr>
              <a:t>Questions</a:t>
            </a:r>
            <a:endParaRPr lang="en-US" sz="1800" b="1" dirty="0"/>
          </a:p>
          <a:p>
            <a:pPr marL="0" indent="0">
              <a:buNone/>
            </a:pPr>
            <a:r>
              <a:rPr lang="en-US" b="1" u="sng" dirty="0"/>
              <a:t>By the End of Class ACKYA will be able to</a:t>
            </a:r>
            <a:r>
              <a:rPr lang="en-US" b="1" dirty="0"/>
              <a:t>:</a:t>
            </a:r>
          </a:p>
          <a:p>
            <a:r>
              <a:rPr lang="en-US" b="1" dirty="0"/>
              <a:t>Assist their students in being successful in this class</a:t>
            </a:r>
          </a:p>
        </p:txBody>
      </p:sp>
      <p:sp>
        <p:nvSpPr>
          <p:cNvPr id="6" name="Rectangle 5"/>
          <p:cNvSpPr/>
          <p:nvPr/>
        </p:nvSpPr>
        <p:spPr>
          <a:xfrm>
            <a:off x="4572000" y="880170"/>
            <a:ext cx="4572000" cy="353943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200" b="1" u="sng" spc="50" dirty="0">
                <a:ln w="11430"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DUE TODAY:</a:t>
            </a:r>
          </a:p>
          <a:p>
            <a:r>
              <a:rPr lang="en-US" sz="3200" b="1" spc="50" dirty="0">
                <a:ln w="11430"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Show up here </a:t>
            </a:r>
            <a:r>
              <a:rPr lang="en-US" sz="3200" b="1" spc="50" dirty="0">
                <a:ln w="11430">
                  <a:solidFill>
                    <a:schemeClr val="tx1"/>
                  </a:solidFill>
                </a:ln>
                <a:solidFill>
                  <a:srgbClr val="C00000"/>
                </a:solidFill>
                <a:sym typeface="Wingdings" panose="05000000000000000000" pitchFamily="2" charset="2"/>
              </a:rPr>
              <a:t></a:t>
            </a:r>
            <a:endParaRPr lang="en-US" sz="3200" b="1" spc="50" dirty="0">
              <a:ln w="11430">
                <a:solidFill>
                  <a:schemeClr val="tx1"/>
                </a:solidFill>
              </a:ln>
              <a:solidFill>
                <a:srgbClr val="C00000"/>
              </a:solidFill>
            </a:endParaRPr>
          </a:p>
          <a:p>
            <a:r>
              <a:rPr lang="en-US" sz="3200" b="1" u="sng" spc="50" dirty="0">
                <a:ln w="11430"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HOMEWORK:</a:t>
            </a:r>
          </a:p>
          <a:p>
            <a:r>
              <a:rPr lang="en-US" sz="3200" b="1" spc="50" dirty="0">
                <a:ln w="11430"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-Visit &amp; bookmark </a:t>
            </a:r>
          </a:p>
          <a:p>
            <a:r>
              <a:rPr lang="en-US" sz="3200" b="1" spc="50" dirty="0">
                <a:ln w="11430"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my website</a:t>
            </a:r>
          </a:p>
          <a:p>
            <a:r>
              <a:rPr lang="en-US" sz="3200" b="1" spc="50" dirty="0">
                <a:ln w="11430"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-Follow me on Twitter and/or Instagram</a:t>
            </a:r>
          </a:p>
        </p:txBody>
      </p:sp>
      <p:sp>
        <p:nvSpPr>
          <p:cNvPr id="2" name="Rectangle 1"/>
          <p:cNvSpPr/>
          <p:nvPr/>
        </p:nvSpPr>
        <p:spPr>
          <a:xfrm>
            <a:off x="2490" y="5934670"/>
            <a:ext cx="91390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5400" b="1" i="1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Please get a </a:t>
            </a:r>
            <a:r>
              <a:rPr lang="en-US" sz="5400" b="1" i="1" cap="none" spc="0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effectLst/>
              </a:rPr>
              <a:t>BTSN ½ Sheet</a:t>
            </a:r>
            <a:r>
              <a:rPr lang="en-US" sz="5400" b="1" i="1" cap="none" spc="0" dirty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2900850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</p:spPr>
        <p:txBody>
          <a:bodyPr/>
          <a:lstStyle/>
          <a:p>
            <a:r>
              <a:rPr lang="en-US" sz="4000" dirty="0"/>
              <a:t>That’s nice, but…</a:t>
            </a:r>
            <a:br>
              <a:rPr lang="en-US" sz="4000" dirty="0"/>
            </a:br>
            <a:r>
              <a:rPr lang="en-US" sz="4000" dirty="0"/>
              <a:t>What if my kid doesn’t “get it”?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144963"/>
          </a:xfrm>
        </p:spPr>
        <p:txBody>
          <a:bodyPr>
            <a:normAutofit/>
          </a:bodyPr>
          <a:lstStyle/>
          <a:p>
            <a:r>
              <a:rPr lang="en-US" sz="3600" b="1" dirty="0"/>
              <a:t>Office Hours!!!</a:t>
            </a:r>
          </a:p>
          <a:p>
            <a:pPr lvl="1"/>
            <a:r>
              <a:rPr lang="en-US" sz="3600" b="1" dirty="0"/>
              <a:t>Every school day after school and by appointment</a:t>
            </a:r>
          </a:p>
        </p:txBody>
      </p:sp>
    </p:spTree>
    <p:extLst>
      <p:ext uri="{BB962C8B-B14F-4D97-AF65-F5344CB8AC3E}">
        <p14:creationId xmlns:p14="http://schemas.microsoft.com/office/powerpoint/2010/main" val="2029066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ease Sir, I want some more....wmv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447800" y="2128826"/>
            <a:ext cx="6304919" cy="4729174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Shameless Begging</a:t>
            </a:r>
          </a:p>
        </p:txBody>
      </p:sp>
    </p:spTree>
    <p:extLst>
      <p:ext uri="{BB962C8B-B14F-4D97-AF65-F5344CB8AC3E}">
        <p14:creationId xmlns:p14="http://schemas.microsoft.com/office/powerpoint/2010/main" val="855982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1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59241" cy="6164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6248400" y="5771346"/>
            <a:ext cx="2686050" cy="954107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Every little bit HELPS!</a:t>
            </a:r>
          </a:p>
        </p:txBody>
      </p:sp>
      <p:sp>
        <p:nvSpPr>
          <p:cNvPr id="2" name="Curved Up Arrow 1"/>
          <p:cNvSpPr/>
          <p:nvPr/>
        </p:nvSpPr>
        <p:spPr>
          <a:xfrm>
            <a:off x="1447800" y="5867400"/>
            <a:ext cx="2362200" cy="935392"/>
          </a:xfrm>
          <a:prstGeom prst="curvedUpArrow">
            <a:avLst>
              <a:gd name="adj1" fmla="val 68066"/>
              <a:gd name="adj2" fmla="val 182300"/>
              <a:gd name="adj3" fmla="val 25000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-19051" y="4611231"/>
            <a:ext cx="2121867" cy="224676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Click here or use the link at the bottom of the flyer</a:t>
            </a:r>
          </a:p>
        </p:txBody>
      </p:sp>
    </p:spTree>
    <p:extLst>
      <p:ext uri="{BB962C8B-B14F-4D97-AF65-F5344CB8AC3E}">
        <p14:creationId xmlns:p14="http://schemas.microsoft.com/office/powerpoint/2010/main" val="3570639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126163"/>
          </a:xfrm>
        </p:spPr>
        <p:txBody>
          <a:bodyPr>
            <a:normAutofit/>
          </a:bodyPr>
          <a:lstStyle/>
          <a:p>
            <a:r>
              <a:rPr lang="en-US" altLang="en-US" dirty="0">
                <a:solidFill>
                  <a:srgbClr val="000000"/>
                </a:solidFill>
                <a:latin typeface="Karla"/>
                <a:cs typeface="Arial" pitchFamily="34" charset="0"/>
              </a:rPr>
              <a:t>I would adore any of the following items:</a:t>
            </a:r>
          </a:p>
          <a:p>
            <a:pPr lvl="1"/>
            <a:r>
              <a:rPr lang="en-US" altLang="en-US" sz="2800" dirty="0">
                <a:solidFill>
                  <a:srgbClr val="2A2A2A"/>
                </a:solidFill>
                <a:latin typeface="Karla"/>
                <a:cs typeface="Arial" pitchFamily="34" charset="0"/>
              </a:rPr>
              <a:t>AAA Batteries</a:t>
            </a:r>
          </a:p>
          <a:p>
            <a:pPr lvl="1"/>
            <a:r>
              <a:rPr lang="en-US" altLang="en-US" sz="2800" dirty="0">
                <a:solidFill>
                  <a:srgbClr val="2A2A2A"/>
                </a:solidFill>
                <a:latin typeface="Karla"/>
                <a:cs typeface="Arial" pitchFamily="34" charset="0"/>
              </a:rPr>
              <a:t>Disinfecting Wipes</a:t>
            </a:r>
            <a:endParaRPr lang="en-US" altLang="en-US" sz="2800" dirty="0">
              <a:solidFill>
                <a:srgbClr val="000000"/>
              </a:solidFill>
              <a:latin typeface="Karla"/>
              <a:cs typeface="Arial" pitchFamily="34" charset="0"/>
            </a:endParaRPr>
          </a:p>
          <a:p>
            <a:pPr lvl="1"/>
            <a:r>
              <a:rPr lang="en-US" altLang="en-US" sz="2800" dirty="0">
                <a:solidFill>
                  <a:srgbClr val="2A2A2A"/>
                </a:solidFill>
                <a:latin typeface="Karla"/>
                <a:cs typeface="Arial" pitchFamily="34" charset="0"/>
              </a:rPr>
              <a:t>New or Gently Used Aquarium Equipment</a:t>
            </a:r>
          </a:p>
          <a:p>
            <a:pPr lvl="1"/>
            <a:r>
              <a:rPr lang="en-US" altLang="en-US" sz="2800" dirty="0">
                <a:solidFill>
                  <a:srgbClr val="2A2A2A"/>
                </a:solidFill>
                <a:latin typeface="Karla"/>
                <a:cs typeface="Arial" pitchFamily="34" charset="0"/>
              </a:rPr>
              <a:t>Garden Equipment</a:t>
            </a:r>
            <a:endParaRPr lang="en-US" altLang="en-US" sz="2800" dirty="0">
              <a:solidFill>
                <a:srgbClr val="000000"/>
              </a:solidFill>
              <a:latin typeface="Karla"/>
              <a:cs typeface="Arial" pitchFamily="34" charset="0"/>
            </a:endParaRPr>
          </a:p>
          <a:p>
            <a:pPr lvl="1"/>
            <a:r>
              <a:rPr lang="en-US" altLang="en-US" sz="2800" dirty="0">
                <a:solidFill>
                  <a:srgbClr val="FD910C"/>
                </a:solidFill>
                <a:latin typeface="Karla"/>
                <a:cs typeface="Arial" pitchFamily="34" charset="0"/>
              </a:rPr>
              <a:t>C</a:t>
            </a:r>
            <a:r>
              <a:rPr lang="en-US" altLang="en-US" sz="2800" dirty="0">
                <a:solidFill>
                  <a:srgbClr val="AE40A5"/>
                </a:solidFill>
                <a:latin typeface="Karla"/>
                <a:cs typeface="Arial" pitchFamily="34" charset="0"/>
              </a:rPr>
              <a:t>o</a:t>
            </a:r>
            <a:r>
              <a:rPr lang="en-US" altLang="en-US" sz="2800" dirty="0">
                <a:solidFill>
                  <a:srgbClr val="5FA233"/>
                </a:solidFill>
                <a:latin typeface="Karla"/>
                <a:cs typeface="Arial" pitchFamily="34" charset="0"/>
              </a:rPr>
              <a:t>l</a:t>
            </a:r>
            <a:r>
              <a:rPr lang="en-US" altLang="en-US" sz="2800" dirty="0">
                <a:solidFill>
                  <a:srgbClr val="5848B7"/>
                </a:solidFill>
                <a:latin typeface="Karla"/>
                <a:cs typeface="Arial" pitchFamily="34" charset="0"/>
              </a:rPr>
              <a:t>o</a:t>
            </a:r>
            <a:r>
              <a:rPr lang="en-US" altLang="en-US" sz="2800" dirty="0">
                <a:solidFill>
                  <a:srgbClr val="A82E2E"/>
                </a:solidFill>
                <a:latin typeface="Karla"/>
                <a:cs typeface="Arial" pitchFamily="34" charset="0"/>
              </a:rPr>
              <a:t>r</a:t>
            </a:r>
            <a:r>
              <a:rPr lang="en-US" altLang="en-US" sz="2800" dirty="0">
                <a:solidFill>
                  <a:srgbClr val="2A2A2A"/>
                </a:solidFill>
                <a:latin typeface="Karla"/>
                <a:cs typeface="Arial" pitchFamily="34" charset="0"/>
              </a:rPr>
              <a:t> Printer Paper</a:t>
            </a:r>
            <a:r>
              <a:rPr lang="en-US" altLang="en-US" dirty="0">
                <a:solidFill>
                  <a:srgbClr val="2A2A2A"/>
                </a:solidFill>
                <a:latin typeface="Karla"/>
                <a:cs typeface="Arial" pitchFamily="34" charset="0"/>
              </a:rPr>
              <a:t> </a:t>
            </a:r>
          </a:p>
          <a:p>
            <a:r>
              <a:rPr lang="en-US" altLang="en-US" dirty="0">
                <a:solidFill>
                  <a:srgbClr val="000000"/>
                </a:solidFill>
                <a:latin typeface="Karla"/>
                <a:cs typeface="Arial" pitchFamily="34" charset="0"/>
              </a:rPr>
              <a:t>Also, my favorite aquarium supply stores are </a:t>
            </a:r>
            <a:r>
              <a:rPr lang="en-US" altLang="en-US" b="1" dirty="0">
                <a:solidFill>
                  <a:srgbClr val="000000"/>
                </a:solidFill>
                <a:latin typeface="Karla"/>
                <a:cs typeface="Arial" pitchFamily="34" charset="0"/>
              </a:rPr>
              <a:t>Doctors Foster &amp; Smith</a:t>
            </a:r>
            <a:r>
              <a:rPr lang="en-US" altLang="en-US" dirty="0">
                <a:solidFill>
                  <a:srgbClr val="000000"/>
                </a:solidFill>
                <a:latin typeface="Karla"/>
                <a:cs typeface="Arial" pitchFamily="34" charset="0"/>
              </a:rPr>
              <a:t> and </a:t>
            </a:r>
            <a:r>
              <a:rPr lang="en-US" altLang="en-US" b="1" dirty="0">
                <a:solidFill>
                  <a:srgbClr val="000000"/>
                </a:solidFill>
                <a:latin typeface="Karla"/>
                <a:cs typeface="Arial" pitchFamily="34" charset="0"/>
              </a:rPr>
              <a:t>Vivid Aquariums</a:t>
            </a:r>
            <a:r>
              <a:rPr lang="en-US" altLang="en-US" dirty="0">
                <a:solidFill>
                  <a:srgbClr val="000000"/>
                </a:solidFill>
                <a:latin typeface="Karla"/>
                <a:cs typeface="Arial" pitchFamily="34" charset="0"/>
              </a:rPr>
              <a:t>; I would be very happy to send you a wish list if you would like.</a:t>
            </a:r>
            <a:br>
              <a:rPr lang="en-US" altLang="en-US" dirty="0">
                <a:solidFill>
                  <a:srgbClr val="000000"/>
                </a:solidFill>
                <a:latin typeface="Karla"/>
                <a:cs typeface="Arial" pitchFamily="34" charset="0"/>
              </a:rPr>
            </a:br>
            <a:br>
              <a:rPr lang="en-US" altLang="en-US" dirty="0">
                <a:solidFill>
                  <a:srgbClr val="000000"/>
                </a:solidFill>
                <a:latin typeface="Karla"/>
                <a:cs typeface="Arial" pitchFamily="34" charset="0"/>
              </a:rPr>
            </a:br>
            <a:br>
              <a:rPr lang="en-US" altLang="en-US" dirty="0">
                <a:solidFill>
                  <a:srgbClr val="2A2A2A"/>
                </a:solidFill>
                <a:latin typeface="Karla"/>
                <a:cs typeface="Arial" pitchFamily="34" charset="0"/>
              </a:rPr>
            </a:b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52400" y="4267200"/>
            <a:ext cx="541020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dirty="0">
                <a:solidFill>
                  <a:srgbClr val="000000"/>
                </a:solidFill>
                <a:latin typeface="Karla"/>
                <a:cs typeface="Arial" pitchFamily="34" charset="0"/>
              </a:rPr>
              <a:t>Also, there are really very few things I would ever turn down so if you have any office, school, or science-y things that you would like to donate, but that are not part of my "wish list" above, please bring it in. I am eternally grateful for any and all donations!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62000" y="6534835"/>
            <a:ext cx="48006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i="1" dirty="0">
                <a:solidFill>
                  <a:srgbClr val="000000"/>
                </a:solidFill>
                <a:latin typeface="Karla"/>
                <a:cs typeface="Arial" pitchFamily="34" charset="0"/>
              </a:rPr>
              <a:t>Please do not feel obliged to donate anything</a:t>
            </a:r>
            <a:endParaRPr lang="en-US" altLang="en-US" sz="1050" dirty="0">
              <a:solidFill>
                <a:srgbClr val="E13A3A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03" r="10389"/>
          <a:stretch/>
        </p:blipFill>
        <p:spPr>
          <a:xfrm>
            <a:off x="-457200" y="0"/>
            <a:ext cx="9601200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934200" y="886267"/>
            <a:ext cx="2121867" cy="5262979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u="sng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Wish list items on post-its</a:t>
            </a:r>
          </a:p>
          <a:p>
            <a:pPr algn="ctr"/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Please take one on your way out and send the item(s) back with your student</a:t>
            </a:r>
          </a:p>
        </p:txBody>
      </p:sp>
    </p:spTree>
    <p:extLst>
      <p:ext uri="{BB962C8B-B14F-4D97-AF65-F5344CB8AC3E}">
        <p14:creationId xmlns:p14="http://schemas.microsoft.com/office/powerpoint/2010/main" val="863861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</a:t>
            </a:r>
          </a:p>
        </p:txBody>
      </p:sp>
      <p:pic>
        <p:nvPicPr>
          <p:cNvPr id="7171" name="Picture 3" descr="C:\Users\EKCollins\AppData\Local\Microsoft\Windows\Temporary Internet Files\Content.IE5\N7OO00KX\149817635[1]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1" t="10285" r="13393" b="24171"/>
          <a:stretch/>
        </p:blipFill>
        <p:spPr bwMode="auto">
          <a:xfrm>
            <a:off x="2095500" y="2419350"/>
            <a:ext cx="5067300" cy="379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44537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4" t="24721" r="66260" b="27396"/>
          <a:stretch/>
        </p:blipFill>
        <p:spPr>
          <a:xfrm rot="1245779">
            <a:off x="6707498" y="242159"/>
            <a:ext cx="1823129" cy="24941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1456"/>
            <a:ext cx="7391400" cy="914400"/>
          </a:xfrm>
        </p:spPr>
        <p:txBody>
          <a:bodyPr/>
          <a:lstStyle/>
          <a:p>
            <a:r>
              <a:rPr lang="en-US" dirty="0"/>
              <a:t>About Kate Collins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64974" r="37500" b="7682"/>
          <a:stretch/>
        </p:blipFill>
        <p:spPr>
          <a:xfrm rot="20872406">
            <a:off x="4909046" y="940402"/>
            <a:ext cx="1143000" cy="1600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74263">
            <a:off x="3506703" y="2448988"/>
            <a:ext cx="5362082" cy="40240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365760" y="914400"/>
            <a:ext cx="4282440" cy="54864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Undergrad at University of Washington</a:t>
            </a:r>
          </a:p>
          <a:p>
            <a:r>
              <a:rPr lang="en-US" b="1" dirty="0">
                <a:solidFill>
                  <a:schemeClr val="tx1"/>
                </a:solidFill>
              </a:rPr>
              <a:t>Graduate School-M.Ed. From Pepperdine</a:t>
            </a:r>
          </a:p>
          <a:p>
            <a:r>
              <a:rPr lang="en-US" b="1" dirty="0">
                <a:solidFill>
                  <a:schemeClr val="tx1"/>
                </a:solidFill>
              </a:rPr>
              <a:t>Post Graduate work at California Lutheran </a:t>
            </a:r>
          </a:p>
          <a:p>
            <a:r>
              <a:rPr lang="en-US" b="1" dirty="0">
                <a:solidFill>
                  <a:schemeClr val="tx1"/>
                </a:solidFill>
              </a:rPr>
              <a:t>Professional Clear Single Subject and Career Technical Education Credentials</a:t>
            </a:r>
          </a:p>
          <a:p>
            <a:r>
              <a:rPr lang="en-US" b="1" dirty="0">
                <a:solidFill>
                  <a:schemeClr val="tx1"/>
                </a:solidFill>
              </a:rPr>
              <a:t>Taught ages 6-68</a:t>
            </a:r>
          </a:p>
        </p:txBody>
      </p:sp>
    </p:spTree>
    <p:extLst>
      <p:ext uri="{BB962C8B-B14F-4D97-AF65-F5344CB8AC3E}">
        <p14:creationId xmlns:p14="http://schemas.microsoft.com/office/powerpoint/2010/main" val="236348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00" y="19051"/>
            <a:ext cx="5562600" cy="2519362"/>
          </a:xfrm>
        </p:spPr>
        <p:txBody>
          <a:bodyPr/>
          <a:lstStyle/>
          <a:p>
            <a:r>
              <a:rPr lang="en-US" b="1" dirty="0"/>
              <a:t>Social</a:t>
            </a:r>
            <a:br>
              <a:rPr lang="en-US" b="1" dirty="0"/>
            </a:br>
            <a:r>
              <a:rPr lang="en-US" b="1" dirty="0"/>
              <a:t> Media</a:t>
            </a:r>
            <a:br>
              <a:rPr lang="en-US" b="1" dirty="0"/>
            </a:br>
            <a:r>
              <a:rPr lang="en-US" dirty="0"/>
              <a:t>@</a:t>
            </a:r>
            <a:r>
              <a:rPr lang="en-US" sz="4000" dirty="0" err="1"/>
              <a:t>MissCollinsSci</a:t>
            </a:r>
            <a:endParaRPr lang="en-US" sz="4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076" y="19050"/>
            <a:ext cx="4898971" cy="337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95700" y="3139226"/>
            <a:ext cx="5448300" cy="3608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C:\Users\EKCollins\AppData\Local\Microsoft\Windows\Temporary Internet Files\Content.IE5\N7OO00KX\new-twitter-bird-logo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3390900"/>
            <a:ext cx="1627395" cy="113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EKCollins\AppData\Local\Microsoft\Windows\Temporary Internet Files\Content.IE5\ITEMMSCU\instagram-logo-680x255[1]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797" y="5783484"/>
            <a:ext cx="2865377" cy="1074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7683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8332"/>
          <a:stretch/>
        </p:blipFill>
        <p:spPr bwMode="auto">
          <a:xfrm>
            <a:off x="-20216" y="457200"/>
            <a:ext cx="9104997" cy="6470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ight Arrow 5"/>
          <p:cNvSpPr/>
          <p:nvPr/>
        </p:nvSpPr>
        <p:spPr>
          <a:xfrm rot="13709750">
            <a:off x="1252058" y="4487957"/>
            <a:ext cx="1369038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wn Arrow 6"/>
          <p:cNvSpPr/>
          <p:nvPr/>
        </p:nvSpPr>
        <p:spPr>
          <a:xfrm rot="17227691">
            <a:off x="7306495" y="124646"/>
            <a:ext cx="647700" cy="1257300"/>
          </a:xfrm>
          <a:prstGeom prst="downArrow">
            <a:avLst>
              <a:gd name="adj1" fmla="val 36364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" y="5105400"/>
            <a:ext cx="2121867" cy="95410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Navigation Menu</a:t>
            </a:r>
          </a:p>
        </p:txBody>
      </p:sp>
      <p:sp>
        <p:nvSpPr>
          <p:cNvPr id="9" name="Rectangle 8"/>
          <p:cNvSpPr/>
          <p:nvPr/>
        </p:nvSpPr>
        <p:spPr>
          <a:xfrm>
            <a:off x="5257800" y="46673"/>
            <a:ext cx="3352800" cy="52322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Social</a:t>
            </a:r>
            <a:r>
              <a:rPr lang="en-US" sz="28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Media Icons</a:t>
            </a:r>
            <a:endParaRPr lang="en-US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822158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0" r="9167"/>
          <a:stretch/>
        </p:blipFill>
        <p:spPr bwMode="auto">
          <a:xfrm>
            <a:off x="67333" y="152400"/>
            <a:ext cx="9070844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ight Arrow 4"/>
          <p:cNvSpPr/>
          <p:nvPr/>
        </p:nvSpPr>
        <p:spPr>
          <a:xfrm rot="19711029">
            <a:off x="1158609" y="3200400"/>
            <a:ext cx="1964615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04800" y="3886200"/>
            <a:ext cx="2121867" cy="52322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Homework</a:t>
            </a:r>
          </a:p>
        </p:txBody>
      </p:sp>
    </p:spTree>
    <p:extLst>
      <p:ext uri="{BB962C8B-B14F-4D97-AF65-F5344CB8AC3E}">
        <p14:creationId xmlns:p14="http://schemas.microsoft.com/office/powerpoint/2010/main" val="3187853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9050" y="-12007"/>
            <a:ext cx="8763000" cy="690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ight Arrow 4"/>
          <p:cNvSpPr/>
          <p:nvPr/>
        </p:nvSpPr>
        <p:spPr>
          <a:xfrm rot="8891881">
            <a:off x="3011712" y="2137744"/>
            <a:ext cx="3812924" cy="3174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 rot="10144177">
            <a:off x="5661104" y="2706159"/>
            <a:ext cx="1964615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 rot="1758117">
            <a:off x="-188385" y="5674765"/>
            <a:ext cx="2630453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-74481" y="5234335"/>
            <a:ext cx="2121867" cy="52322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This PPT</a:t>
            </a:r>
          </a:p>
        </p:txBody>
      </p:sp>
      <p:sp>
        <p:nvSpPr>
          <p:cNvPr id="17" name="Right Arrow 16"/>
          <p:cNvSpPr/>
          <p:nvPr/>
        </p:nvSpPr>
        <p:spPr>
          <a:xfrm rot="9687685">
            <a:off x="3534802" y="1537563"/>
            <a:ext cx="2996777" cy="195970"/>
          </a:xfrm>
          <a:prstGeom prst="rightArrow">
            <a:avLst>
              <a:gd name="adj1" fmla="val 50000"/>
              <a:gd name="adj2" fmla="val 8400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369274" y="1073945"/>
            <a:ext cx="2430107" cy="52322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PowerPoints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934199" y="2576125"/>
            <a:ext cx="2121867" cy="52322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Files/ PDFs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-74481" y="0"/>
            <a:ext cx="2121867" cy="9541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Worksheets</a:t>
            </a:r>
          </a:p>
          <a:p>
            <a:pPr algn="ctr"/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&amp; PPTs</a:t>
            </a:r>
          </a:p>
        </p:txBody>
      </p:sp>
    </p:spTree>
    <p:extLst>
      <p:ext uri="{BB962C8B-B14F-4D97-AF65-F5344CB8AC3E}">
        <p14:creationId xmlns:p14="http://schemas.microsoft.com/office/powerpoint/2010/main" val="277305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0" grpId="0" animBg="1"/>
      <p:bldP spid="12" grpId="0" animBg="1"/>
      <p:bldP spid="17" grpId="0" animBg="1"/>
      <p:bldP spid="14" grpId="0" animBg="1"/>
      <p:bldP spid="15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926654"/>
            <a:ext cx="9143999" cy="4609653"/>
          </a:xfrm>
        </p:spPr>
        <p:txBody>
          <a:bodyPr/>
          <a:lstStyle/>
          <a:p>
            <a:pPr lvl="1"/>
            <a:r>
              <a:rPr lang="en-US" sz="3200" dirty="0"/>
              <a:t>Check Twitter, Instagram, or website to see what s/he is going to miss  &amp; the homework assignment (daily agenda)</a:t>
            </a:r>
          </a:p>
          <a:p>
            <a:pPr lvl="1"/>
            <a:r>
              <a:rPr lang="en-US" sz="3200" dirty="0"/>
              <a:t>Find the work on the website so s/he can start working on it. Download &amp; Print when appropriate</a:t>
            </a:r>
          </a:p>
          <a:p>
            <a:pPr lvl="1"/>
            <a:r>
              <a:rPr lang="en-US" sz="3200" dirty="0"/>
              <a:t>I can accommodate virtual presence</a:t>
            </a:r>
          </a:p>
          <a:p>
            <a:pPr marL="1463040" lvl="4" indent="0">
              <a:buNone/>
            </a:pPr>
            <a:r>
              <a:rPr lang="en-US" sz="2600" dirty="0"/>
              <a:t>				please see me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b="1" dirty="0"/>
              <a:t>If My Child is Absent: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4497091"/>
            <a:ext cx="1479693" cy="2213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153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0"/>
            <a:ext cx="3429000" cy="838200"/>
          </a:xfrm>
        </p:spPr>
        <p:txBody>
          <a:bodyPr/>
          <a:lstStyle/>
          <a:p>
            <a:r>
              <a:rPr lang="en-US" dirty="0"/>
              <a:t>Grading</a:t>
            </a:r>
          </a:p>
        </p:txBody>
      </p:sp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785704512"/>
              </p:ext>
            </p:extLst>
          </p:nvPr>
        </p:nvGraphicFramePr>
        <p:xfrm>
          <a:off x="0" y="567720"/>
          <a:ext cx="5334000" cy="3733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ctangle 3"/>
          <p:cNvSpPr/>
          <p:nvPr/>
        </p:nvSpPr>
        <p:spPr>
          <a:xfrm>
            <a:off x="5105400" y="762000"/>
            <a:ext cx="2731467" cy="95410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No less than 50% on Exams</a:t>
            </a:r>
          </a:p>
        </p:txBody>
      </p:sp>
      <p:sp>
        <p:nvSpPr>
          <p:cNvPr id="5" name="Rectangle 4"/>
          <p:cNvSpPr/>
          <p:nvPr/>
        </p:nvSpPr>
        <p:spPr>
          <a:xfrm>
            <a:off x="6775933" y="1911400"/>
            <a:ext cx="2121867" cy="52322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So…</a:t>
            </a: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4020806988"/>
              </p:ext>
            </p:extLst>
          </p:nvPr>
        </p:nvGraphicFramePr>
        <p:xfrm>
          <a:off x="0" y="4191000"/>
          <a:ext cx="9144000" cy="137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4279257767"/>
              </p:ext>
            </p:extLst>
          </p:nvPr>
        </p:nvGraphicFramePr>
        <p:xfrm>
          <a:off x="0" y="5486400"/>
          <a:ext cx="9144000" cy="137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713801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AF6B59A-6537-4259-B656-9B82FE1DD2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A303EB8-FB58-45C1-9A35-9411721372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69AA948-C6F6-4335-8AEB-873E20632D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3EB2ED3-FAC5-4C7D-84A7-B0C0445035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82E5C00-4B09-4A9C-9912-3F20B4EC1C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5DC771B-46A6-4543-9AF3-C6991744F6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AF6B59A-6537-4259-B656-9B82FE1DD2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A303EB8-FB58-45C1-9A35-9411721372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69AA948-C6F6-4335-8AEB-873E20632D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3EB2ED3-FAC5-4C7D-84A7-B0C0445035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82E5C00-4B09-4A9C-9912-3F20B4EC1C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5DC771B-46A6-4543-9AF3-C6991744F6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4" grpId="0" animBg="1"/>
      <p:bldP spid="5" grpId="0" animBg="1"/>
      <p:bldGraphic spid="6" grpId="0">
        <p:bldSub>
          <a:bldDgm bld="one"/>
        </p:bldSub>
      </p:bldGraphic>
      <p:bldGraphic spid="7" grpId="0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Moral of the Story…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Effort is rewarded!</a:t>
            </a:r>
          </a:p>
          <a:p>
            <a:r>
              <a:rPr lang="en-US" sz="3600" b="1" dirty="0"/>
              <a:t>If your child has less than a “C” s/he is not doing classwork/homework completely, correctly, and/or at all.</a:t>
            </a:r>
          </a:p>
          <a:p>
            <a:r>
              <a:rPr lang="en-US" sz="3600" b="1" dirty="0"/>
              <a:t>Students can take pictures of HW avatars to show you</a:t>
            </a:r>
          </a:p>
        </p:txBody>
      </p:sp>
    </p:spTree>
    <p:extLst>
      <p:ext uri="{BB962C8B-B14F-4D97-AF65-F5344CB8AC3E}">
        <p14:creationId xmlns:p14="http://schemas.microsoft.com/office/powerpoint/2010/main" val="433814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PPRESENTATIONGUID" val="746474b0-568f-4247-9672-e5c3d44f609e"/>
  <p:tag name="TPVERSION" val="8"/>
  <p:tag name="TPFULLVERSION" val="8.2.3.1"/>
  <p:tag name="PPTVERSION" val="16"/>
  <p:tag name="TPOS" val="2"/>
  <p:tag name="TPLASTSAVEVERSION" val="6.2 PC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Hardcover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4327</TotalTime>
  <Words>415</Words>
  <Application>Microsoft Office PowerPoint</Application>
  <PresentationFormat>On-screen Show (4:3)</PresentationFormat>
  <Paragraphs>73</Paragraphs>
  <Slides>14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Book Antiqua</vt:lpstr>
      <vt:lpstr>Century Gothic</vt:lpstr>
      <vt:lpstr>Courier New</vt:lpstr>
      <vt:lpstr>Karla</vt:lpstr>
      <vt:lpstr>Wingdings</vt:lpstr>
      <vt:lpstr>Hardcover</vt:lpstr>
      <vt:lpstr>Executive</vt:lpstr>
      <vt:lpstr>Welcome, Lovely ACKYA!</vt:lpstr>
      <vt:lpstr>About Kate Collins</vt:lpstr>
      <vt:lpstr>Social  Media @MissCollinsSci</vt:lpstr>
      <vt:lpstr>PowerPoint Presentation</vt:lpstr>
      <vt:lpstr>PowerPoint Presentation</vt:lpstr>
      <vt:lpstr>PowerPoint Presentation</vt:lpstr>
      <vt:lpstr>If My Child is Absent:</vt:lpstr>
      <vt:lpstr>Grading</vt:lpstr>
      <vt:lpstr>Moral of the Story…</vt:lpstr>
      <vt:lpstr>That’s nice, but… What if my kid doesn’t “get it”?</vt:lpstr>
      <vt:lpstr>Shameless Begging</vt:lpstr>
      <vt:lpstr>PowerPoint Presentation</vt:lpstr>
      <vt:lpstr>PowerPoint Presentation</vt:lpstr>
      <vt:lpstr>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Welcome, Lovely Parents!</dc:title>
  <dc:creator>PVSD</dc:creator>
  <cp:lastModifiedBy>Kate Collins</cp:lastModifiedBy>
  <cp:revision>56</cp:revision>
  <dcterms:created xsi:type="dcterms:W3CDTF">2013-09-10T18:37:54Z</dcterms:created>
  <dcterms:modified xsi:type="dcterms:W3CDTF">2017-09-26T20:21:42Z</dcterms:modified>
</cp:coreProperties>
</file>